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F2F5795-AB34-4673-B419-C0EC4F548D22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BCDE8DE-1FC2-4011-96D8-C87A1DB0C6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822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DE8DE-1FC2-4011-96D8-C87A1DB0C62C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084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 ت مادة مبادئ أدارة الاعمال </a:t>
            </a:r>
            <a:br>
              <a:rPr lang="ar-IQ" dirty="0" smtClean="0"/>
            </a:br>
            <a:r>
              <a:rPr lang="ar-IQ" dirty="0" smtClean="0"/>
              <a:t>م.د كريم صيهود كرم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المحاضرة الخامسة  أهداف أدارة الاعمال 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92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08090" y="836712"/>
            <a:ext cx="828092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- تحديد أهداف المرؤوسين: يجب أن تكون الأهداف صعبة نسبيا ، مع إمكانية تحقيقها بشيء من الجهد. إن الأهداف البسيطة مبخسة للقدر ، و الأهداف الكبيرة و الأصعب نسبيا متحدية لقدرات الفرد. فيجب على المدير أن يضع أهدافا تتحدى قدرات المرؤوسين. و يجب أن تكون الأهداف قابلة للقياس  معبرة لمعاير محددة (كالكمية ، و الدقة ، و السرعة و الزمن , و الجودة). ويجب على المشرف أن يقدم  بصورة مستمرة معلومات عن مدى التقدم في إنجاز و تحقيق الأهداف ، فإن ذلك يرفع حماسة دافعية المرؤوس و يحدد له الإتجاه الواجب أن يسلكه لتحقيق الهدف.</a:t>
            </a:r>
          </a:p>
          <a:p>
            <a:endParaRPr lang="ar-IQ" sz="2000" b="1" dirty="0" smtClean="0"/>
          </a:p>
          <a:p>
            <a:r>
              <a:rPr lang="ar-IQ" sz="2000" b="1" dirty="0" smtClean="0"/>
              <a:t>5- الإهتمام بالمنجزين: هناك نوع من الناس الذين يتميزون بأنهم منجزون بطبيعتهم. إن هؤلاء الناس يحبون الشعور بإتمام العمل بنجاح ، وأنهم لكي ينجحوا في هذا فهم يحبون القيام بتلك الأعمال التي تتناسب صعوبتها مع قدراتهم (أو أصعب قليلا) ، و يحبون أن يعرفوا مدى تقدمهم في إنجازهم ، و يحبون أن يتم تقديرهم عندما يتم تحقيق العمل بنجاح و إنجازه. </a:t>
            </a:r>
          </a:p>
          <a:p>
            <a:endParaRPr lang="ar-IQ" sz="2000" b="1" dirty="0" smtClean="0"/>
          </a:p>
          <a:p>
            <a:r>
              <a:rPr lang="ar-IQ" sz="2000" b="1" dirty="0" smtClean="0"/>
              <a:t>6- تصميم العمل لكي يناسب المرؤوسين: إن طبيعة العمل و محتواه هم العامل الحاسم و الأساسي في إثارة همم و دافع- إختيار الأفراد المناسبين للوظيفة.</a:t>
            </a:r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138670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-772150"/>
            <a:ext cx="727280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pPr algn="just"/>
            <a:r>
              <a:rPr lang="ar-IQ" sz="2000" b="1" dirty="0"/>
              <a:t>العمل الجماعي  </a:t>
            </a:r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r>
              <a:rPr lang="ar-IQ" sz="2000" b="1" dirty="0"/>
              <a:t>يجب على كل مدير وكل مسؤل أن يكون قادرا على بناء فرق العمل ، أو جعل مرؤوسيه يعملون بروح الفريق ، وأن يذكي فيهم روح العمل الجماعي. وفيما يلي أهم المبادئ و المهارات الإدارية للعمل الجماعي هي: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/>
              <a:t> </a:t>
            </a:r>
            <a:r>
              <a:rPr lang="ar-IQ" sz="2000" b="1" dirty="0" smtClean="0"/>
              <a:t>التعرف </a:t>
            </a:r>
            <a:r>
              <a:rPr lang="ar-IQ" sz="2000" b="1" dirty="0"/>
              <a:t>على معنى الجماعة و العمل وأهميتها:</a:t>
            </a:r>
          </a:p>
          <a:p>
            <a:pPr algn="just"/>
            <a:r>
              <a:rPr lang="en-US" sz="2000" b="1" dirty="0" smtClean="0"/>
              <a:t>o</a:t>
            </a:r>
            <a:r>
              <a:rPr lang="ar-IQ" sz="2000" b="1" dirty="0" smtClean="0"/>
              <a:t>تتكون </a:t>
            </a:r>
            <a:r>
              <a:rPr lang="ar-IQ" sz="2000" b="1" dirty="0"/>
              <a:t>جماعة العمل من بين إثنين أو أكثر ، يتفاعلون مع بعضهم البعض بشكل ثابت في هذا التفاعل ، و يحيط بهم قيم و قواعد سلوكية ، وذلك من أجل تحقيق هدف المجموعة أو المنظمة. </a:t>
            </a:r>
          </a:p>
          <a:p>
            <a:pPr algn="just"/>
            <a:r>
              <a:rPr lang="en-US" sz="2000" b="1" dirty="0" smtClean="0"/>
              <a:t>o</a:t>
            </a:r>
            <a:r>
              <a:rPr lang="ar-IQ" sz="2000" b="1" dirty="0" smtClean="0"/>
              <a:t>جماعات </a:t>
            </a:r>
            <a:r>
              <a:rPr lang="ar-IQ" sz="2000" b="1" dirty="0"/>
              <a:t>العمل لها مسميات ، حيث يطلق عليها فرق العمل ، ووحدات ، و أقسام ، و إدارات ، و لجان ، و فروع. </a:t>
            </a:r>
          </a:p>
          <a:p>
            <a:pPr algn="just"/>
            <a:r>
              <a:rPr lang="en-US" sz="2000" b="1" dirty="0" smtClean="0"/>
              <a:t>o</a:t>
            </a:r>
            <a:r>
              <a:rPr lang="ar-IQ" sz="2000" b="1" dirty="0" smtClean="0"/>
              <a:t>يحب </a:t>
            </a:r>
            <a:r>
              <a:rPr lang="ar-IQ" sz="2000" b="1" dirty="0"/>
              <a:t>العاملون أن يعملوا في ظل جماعات لأنها تشبع إحتياجاتهم الإجتماعية و تحميهم من أي أخطار خارجية ، و تقوي التفاهم و المشاركة بين العاملين.</a:t>
            </a:r>
          </a:p>
          <a:p>
            <a:pPr algn="just"/>
            <a:r>
              <a:rPr lang="en-US" sz="2000" b="1" dirty="0" smtClean="0"/>
              <a:t>o</a:t>
            </a:r>
            <a:r>
              <a:rPr lang="ar-IQ" sz="2000" b="1" dirty="0" smtClean="0"/>
              <a:t>إذا </a:t>
            </a:r>
            <a:r>
              <a:rPr lang="ar-IQ" sz="2000" b="1" dirty="0"/>
              <a:t>إستطاع المدير أن يخلق من أفراد قسمه جماعة متماسكة ، فإنه يتجنب بذلك فرصة ظهور جماعة أو جماعات عمل غير رسمية قد تعرقل جوده في العمل.</a:t>
            </a:r>
          </a:p>
          <a:p>
            <a:pPr algn="just"/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233441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-79653"/>
            <a:ext cx="748883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 	</a:t>
            </a:r>
            <a:endParaRPr lang="ar-IQ" dirty="0" smtClean="0"/>
          </a:p>
          <a:p>
            <a:pPr algn="just"/>
            <a:r>
              <a:rPr lang="ar-IQ" sz="2000" b="1" dirty="0" smtClean="0"/>
              <a:t>وضع </a:t>
            </a:r>
            <a:r>
              <a:rPr lang="ar-IQ" sz="2000" b="1" dirty="0"/>
              <a:t>خطط للعمل الجماعي: يتضمن ذلك تحديد أهداف الجماعة و صفاتها و عملها و قيمتها و قوتها.</a:t>
            </a:r>
          </a:p>
          <a:p>
            <a:pPr algn="just"/>
            <a:r>
              <a:rPr lang="ar-IQ" sz="2000" b="1" dirty="0"/>
              <a:t>	</a:t>
            </a:r>
            <a:endParaRPr lang="ar-IQ" sz="2000" b="1" dirty="0" smtClean="0"/>
          </a:p>
          <a:p>
            <a:pPr algn="just"/>
            <a:r>
              <a:rPr lang="ar-IQ" sz="2000" b="1" dirty="0" smtClean="0"/>
              <a:t>تحديد </a:t>
            </a:r>
            <a:r>
              <a:rPr lang="ar-IQ" sz="2000" b="1" dirty="0"/>
              <a:t>مكونات العمل الجماعي: يتضمن ذلك تحديد مسؤليات كل فرد في الجماعة ، و التدريب و إجراءات العمل بها. </a:t>
            </a:r>
          </a:p>
          <a:p>
            <a:pPr algn="just"/>
            <a:r>
              <a:rPr lang="ar-IQ" sz="2000" b="1" dirty="0"/>
              <a:t>	</a:t>
            </a:r>
            <a:endParaRPr lang="ar-IQ" sz="2000" b="1" dirty="0" smtClean="0"/>
          </a:p>
          <a:p>
            <a:pPr algn="just"/>
            <a:r>
              <a:rPr lang="ar-IQ" sz="2000" b="1" dirty="0" smtClean="0"/>
              <a:t>تصميم </a:t>
            </a:r>
            <a:r>
              <a:rPr lang="ar-IQ" sz="2000" b="1" dirty="0"/>
              <a:t>العمل الجماعي: يتضمن ذلك</a:t>
            </a:r>
          </a:p>
          <a:p>
            <a:pPr algn="just"/>
            <a:r>
              <a:rPr lang="en-US" sz="2000" b="1" dirty="0"/>
              <a:t>	</a:t>
            </a:r>
            <a:endParaRPr lang="ar-IQ" sz="2000" b="1" dirty="0" smtClean="0"/>
          </a:p>
          <a:p>
            <a:pPr algn="just"/>
            <a:r>
              <a:rPr lang="ar-IQ" sz="2000" b="1" dirty="0" smtClean="0"/>
              <a:t>تحديد </a:t>
            </a:r>
            <a:r>
              <a:rPr lang="ar-IQ" sz="2000" b="1" dirty="0"/>
              <a:t>الصلاحيات و المسؤليات الإدارية في الجماعة.</a:t>
            </a:r>
          </a:p>
          <a:p>
            <a:pPr algn="just"/>
            <a:r>
              <a:rPr lang="en-US" sz="2000" b="1" dirty="0"/>
              <a:t>	</a:t>
            </a:r>
            <a:endParaRPr lang="ar-IQ" sz="2000" b="1" dirty="0" smtClean="0"/>
          </a:p>
          <a:p>
            <a:pPr algn="just"/>
            <a:r>
              <a:rPr lang="ar-IQ" sz="2000" b="1" dirty="0" smtClean="0"/>
              <a:t>تحديد </a:t>
            </a:r>
            <a:r>
              <a:rPr lang="ar-IQ" sz="2000" b="1" dirty="0"/>
              <a:t>خطوات العمل و تدفقها في الجماعة.</a:t>
            </a:r>
          </a:p>
          <a:p>
            <a:pPr algn="just"/>
            <a:r>
              <a:rPr lang="en-US" sz="2000" b="1" dirty="0"/>
              <a:t>	</a:t>
            </a:r>
            <a:endParaRPr lang="ar-IQ" sz="2000" b="1" dirty="0" smtClean="0"/>
          </a:p>
          <a:p>
            <a:pPr algn="just"/>
            <a:r>
              <a:rPr lang="ar-IQ" sz="2000" b="1" dirty="0" smtClean="0"/>
              <a:t>وضع </a:t>
            </a:r>
            <a:r>
              <a:rPr lang="ar-IQ" sz="2000" b="1" dirty="0"/>
              <a:t>خرائط تشرح بالتفصيل إجراءات و خطوات العمل بالتفصيل ، بحيث تشرح هذه الخطوات بداية العمل ، و إجراءاته و خطواته ، حتى الإنتهاء من كل هذه الخطوات.</a:t>
            </a:r>
          </a:p>
          <a:p>
            <a:pPr algn="just"/>
            <a:r>
              <a:rPr lang="ar-IQ" sz="2000" b="1" dirty="0" smtClean="0"/>
              <a:t>تحديد </a:t>
            </a:r>
            <a:r>
              <a:rPr lang="ar-IQ" sz="2000" b="1" dirty="0"/>
              <a:t>أساليب التفاعل بين أفراد الجماعة. 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/>
              <a:t> </a:t>
            </a:r>
            <a:r>
              <a:rPr lang="ar-IQ" sz="2000" b="1" dirty="0" smtClean="0"/>
              <a:t>تنفيذ </a:t>
            </a:r>
            <a:r>
              <a:rPr lang="ar-IQ" sz="2000" b="1" dirty="0"/>
              <a:t>العمل الجماعي: يتضمن تنفيذ العمل الجماعي وضع الخطط التنفيذية لها ، و التأكد من إلتزام أفراد الجماعة بالتنفيذ ، و حل الخلافات بينهم.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13391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1196752"/>
            <a:ext cx="698477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/>
              <a:t>القيادة</a:t>
            </a:r>
          </a:p>
          <a:p>
            <a:r>
              <a:rPr lang="ar-IQ" sz="2000" b="1" dirty="0"/>
              <a:t>معنى القيادة:</a:t>
            </a:r>
          </a:p>
          <a:p>
            <a:r>
              <a:rPr lang="ar-IQ" sz="2000" b="1" dirty="0"/>
              <a:t>القيادة هي "نتاج لصفات شخصية ، و نمط للتصرف ، و تكيف مع البيئة و الموقف المحيط" ، كما أنها تعرف بأنها "عملية التأثير في أنشطة مجموعة منظمة من الناس وفي جهودها فيما يتعلق بوضع الأهداف و تحقيقها". أي أن القائد يجب أن يكون قادرا على التأثير في المرؤوسين و جعلهم ينفذون الأعمال المطلوبة التي تحقق الأهداف.</a:t>
            </a:r>
          </a:p>
          <a:p>
            <a:endParaRPr lang="ar-IQ" sz="2000" b="1" dirty="0"/>
          </a:p>
          <a:p>
            <a:r>
              <a:rPr lang="ar-IQ" sz="2000" b="1" dirty="0"/>
              <a:t>المدراء و القادة ... هل هم مختلفون؟</a:t>
            </a:r>
          </a:p>
          <a:p>
            <a:r>
              <a:rPr lang="ar-IQ" sz="2000" b="1" dirty="0"/>
              <a:t>إن المنظمات و الشركات بحاجة إلى كل من المديرين و القادة ، و أحيانا يكون الإثنان واحدا و يكونان هما نفس الشيء. إلا أن العديد من المديرين لن يصلوا أبدا إلى درجة القادة ، و العديد من القادة ميئوس منهم كمديرين. كل من القائد و المدير لديه دوره الذي يلعبه في الحياة العملية ، و لكن الدورين ليسا هما نفس الشيء وليسا دورا واحدا.</a:t>
            </a:r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314940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19672" y="889844"/>
            <a:ext cx="66967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/>
              <a:t>مستويات القيادة:</a:t>
            </a:r>
          </a:p>
          <a:p>
            <a:r>
              <a:rPr lang="ar-IQ" sz="2000" b="1" dirty="0"/>
              <a:t>يتواجد القادة في جميع المستويات في الشركات و المؤسسات. وهناك ثلاث مستويات للقيادة:</a:t>
            </a:r>
          </a:p>
          <a:p>
            <a:endParaRPr lang="ar-IQ" sz="2000" b="1" dirty="0"/>
          </a:p>
          <a:p>
            <a:r>
              <a:rPr lang="ar-IQ" sz="2000" b="1" dirty="0"/>
              <a:t> </a:t>
            </a:r>
            <a:r>
              <a:rPr lang="ar-IQ" sz="2000" b="1" dirty="0" smtClean="0"/>
              <a:t>القائد </a:t>
            </a:r>
            <a:r>
              <a:rPr lang="ar-IQ" sz="2000" b="1" dirty="0"/>
              <a:t>الإستراتيجي: قائد في النستوى الأعلى من المؤسسة مسؤل عن نطاق من الوظائف و المهام المؤسسية ، وعن الأشخاص الذين يقومون بهذه الوظائف و المهام ، و عن الإسهام في إتخاذ القرارات المهمة و الكبرى.</a:t>
            </a:r>
          </a:p>
          <a:p>
            <a:endParaRPr lang="ar-IQ" sz="2000" b="1" dirty="0"/>
          </a:p>
          <a:p>
            <a:r>
              <a:rPr lang="ar-IQ" sz="2000" b="1" dirty="0"/>
              <a:t> </a:t>
            </a:r>
            <a:r>
              <a:rPr lang="ar-IQ" sz="2000" b="1" dirty="0" smtClean="0"/>
              <a:t>القائد </a:t>
            </a:r>
            <a:r>
              <a:rPr lang="ar-IQ" sz="2000" b="1" dirty="0"/>
              <a:t>التشغيلي: قائد في المؤسسة مسؤل عن مهام و وظائف خاصة بأحد الأقسام ، و جميع الموظفين في هذا القسم ، كما أنه مسؤل عن إتخاذ القرارات فيما يتعلق بمجال تخصصه.</a:t>
            </a:r>
          </a:p>
          <a:p>
            <a:endParaRPr lang="ar-IQ" sz="2000" b="1" dirty="0"/>
          </a:p>
          <a:p>
            <a:r>
              <a:rPr lang="ar-IQ" sz="2000" b="1" dirty="0"/>
              <a:t> </a:t>
            </a:r>
            <a:r>
              <a:rPr lang="ar-IQ" sz="2000" b="1" dirty="0" smtClean="0"/>
              <a:t>قائد </a:t>
            </a:r>
            <a:r>
              <a:rPr lang="ar-IQ" sz="2000" b="1" dirty="0"/>
              <a:t>الفريق: قائد يعمل على مستوى الفريق ة تنحصر مسئوليته الرئيسية في الإشراف على الموظفين الذين يعملون معه و إنجاز المهم المنوط بالفريق ككل.</a:t>
            </a:r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17061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-63344"/>
            <a:ext cx="648072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2000" b="1" dirty="0" smtClean="0"/>
          </a:p>
          <a:p>
            <a:r>
              <a:rPr lang="ar-IQ" sz="2000" b="1" dirty="0" smtClean="0"/>
              <a:t>مصادر </a:t>
            </a:r>
            <a:r>
              <a:rPr lang="ar-IQ" sz="2000" b="1" dirty="0"/>
              <a:t>التأثير في القيادة:</a:t>
            </a:r>
          </a:p>
          <a:p>
            <a:r>
              <a:rPr lang="ar-IQ" sz="2000" b="1" dirty="0"/>
              <a:t>كل قائد يعتمد على مجموعة من المؤثرات التي تجعله أكثر قوة و تأثيرا في مرؤوسيه. وفيما يلي أهم مصادر التأثير:</a:t>
            </a:r>
          </a:p>
          <a:p>
            <a:endParaRPr lang="ar-IQ" sz="2000" b="1" dirty="0"/>
          </a:p>
          <a:p>
            <a:r>
              <a:rPr lang="ar-IQ" sz="2000" b="1" dirty="0" smtClean="0"/>
              <a:t>1-السلطة </a:t>
            </a:r>
            <a:r>
              <a:rPr lang="ar-IQ" sz="2000" b="1" dirty="0"/>
              <a:t>الرسمية: تستند السلطة الرسمية على نوع الوظيفة ، و الوصف الوظيفي لها ، و الصلاحيات المالية ، و الصلاحيات الخاصة بتوجيه الأخرين و التخطيط و المتابعة لهم.</a:t>
            </a:r>
          </a:p>
          <a:p>
            <a:endParaRPr lang="ar-IQ" sz="2000" b="1" dirty="0"/>
          </a:p>
          <a:p>
            <a:r>
              <a:rPr lang="ar-IQ" sz="2000" b="1" dirty="0" smtClean="0"/>
              <a:t>2-قوة </a:t>
            </a:r>
            <a:r>
              <a:rPr lang="ar-IQ" sz="2000" b="1" dirty="0"/>
              <a:t>الحافز: إن إستخدام المدير للحوافز يمكنها أن تؤثر كثيرا في المرؤوسين.</a:t>
            </a:r>
          </a:p>
          <a:p>
            <a:endParaRPr lang="ar-IQ" sz="2000" b="1" dirty="0"/>
          </a:p>
          <a:p>
            <a:r>
              <a:rPr lang="ar-IQ" sz="2000" b="1" dirty="0" smtClean="0"/>
              <a:t>3-قوة </a:t>
            </a:r>
            <a:r>
              <a:rPr lang="ar-IQ" sz="2000" b="1" dirty="0"/>
              <a:t>العقاب: إن إستخدام المدير للقوة المستندة على عقاب مرؤوسيه يمكنها أن تؤثر في المرؤوسين.</a:t>
            </a:r>
          </a:p>
          <a:p>
            <a:endParaRPr lang="ar-IQ" sz="2000" b="1" dirty="0"/>
          </a:p>
          <a:p>
            <a:r>
              <a:rPr lang="ar-IQ" sz="2000" b="1" dirty="0" smtClean="0"/>
              <a:t>4-قوة </a:t>
            </a:r>
            <a:r>
              <a:rPr lang="ar-IQ" sz="2000" b="1" dirty="0"/>
              <a:t>الإعجاب: هي القوة المستندة على جاذبية القائد ، و إعجاب المرؤوسين به ، سواء كان ذلك الإعجاب بسبب أسلوبه في التعامل ، أم في شكله و مظهره و صفاته الخارجية.</a:t>
            </a:r>
          </a:p>
          <a:p>
            <a:endParaRPr lang="ar-IQ" sz="2000" b="1" dirty="0"/>
          </a:p>
          <a:p>
            <a:r>
              <a:rPr lang="ar-IQ" sz="2000" b="1" dirty="0" smtClean="0"/>
              <a:t>5-قوة </a:t>
            </a:r>
            <a:r>
              <a:rPr lang="ar-IQ" sz="2000" b="1" dirty="0"/>
              <a:t>الخبرة: وهي القوة المستندة على علم و خبرة و دراية و مهارة القائد في مجال عمله ، بحيث يكون مرجعا فنيا للمرؤوسين في حل مشاكل العمل و مصدر علم و خبرة لهم. </a:t>
            </a:r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232242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1" y="3244334"/>
            <a:ext cx="6048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000" b="1" dirty="0"/>
              <a:t>مع تمنياتي لكم بالنجاح والموفقية </a:t>
            </a:r>
          </a:p>
        </p:txBody>
      </p:sp>
    </p:spTree>
    <p:extLst>
      <p:ext uri="{BB962C8B-B14F-4D97-AF65-F5344CB8AC3E}">
        <p14:creationId xmlns:p14="http://schemas.microsoft.com/office/powerpoint/2010/main" val="210245129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796</Words>
  <Application>Microsoft Office PowerPoint</Application>
  <PresentationFormat>عرض على الشاشة (3:4)‏</PresentationFormat>
  <Paragraphs>68</Paragraphs>
  <Slides>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محاضرا ت مادة مبادئ أدارة الاعمال  م.د كريم صيهود كرم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 ت مادة مبادئ أدارة الاعمال  م.د كريم صيهود كرم </dc:title>
  <dc:creator>zero one</dc:creator>
  <cp:lastModifiedBy>zero one</cp:lastModifiedBy>
  <cp:revision>6</cp:revision>
  <dcterms:created xsi:type="dcterms:W3CDTF">2019-12-21T07:57:40Z</dcterms:created>
  <dcterms:modified xsi:type="dcterms:W3CDTF">2019-12-24T13:06:55Z</dcterms:modified>
</cp:coreProperties>
</file>